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3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3" autoAdjust="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10E4178-32FA-4055-B3B8-4F3C8D46A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1E9DFE6-E6DE-406A-9971-3C9A083D37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2F9E-E4C4-40F7-A40F-4D23DCCC7C99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FED3BA-4588-4CCE-9D43-141261A867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Brandi A., Comitangelo G., Zitoli V.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4DBD48-DCFD-42B8-AB18-0B11D2D7C6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FFA97-0E02-470B-8C5A-BF9CE31364F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5249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54339-A669-48D8-AFF7-652175BEA94E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Brandi A., Comitangelo G., Zitoli V.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84981-3490-4578-8751-EA0ED97733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5084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22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22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122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06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1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427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25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55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49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48626C-C306-4077-B3F4-2A57BA91D3FC}" type="datetimeFigureOut">
              <a:rPr lang="it-IT" smtClean="0"/>
              <a:t>21/01/2018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79FD77-1B2D-43C6-831B-50446111FE20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6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2FAC8B8-C6E1-42AE-BD1C-252BE0CB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206365"/>
            <a:ext cx="10113264" cy="822960"/>
          </a:xfrm>
        </p:spPr>
        <p:txBody>
          <a:bodyPr/>
          <a:lstStyle/>
          <a:p>
            <a:r>
              <a:rPr lang="it-IT" b="1" dirty="0"/>
              <a:t>Corso di laurea in Ingegneria dell’Automazione</a:t>
            </a:r>
            <a:br>
              <a:rPr lang="it-IT" dirty="0"/>
            </a:br>
            <a:r>
              <a:rPr lang="it-IT" b="1" dirty="0"/>
              <a:t>Esame di Internet of </a:t>
            </a:r>
            <a:r>
              <a:rPr lang="it-IT" b="1" dirty="0" err="1"/>
              <a:t>Things</a:t>
            </a:r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81B6FB-502F-42B2-80E5-223FD18B3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6029325"/>
            <a:ext cx="10113264" cy="594360"/>
          </a:xfrm>
        </p:spPr>
        <p:txBody>
          <a:bodyPr/>
          <a:lstStyle/>
          <a:p>
            <a:r>
              <a:rPr lang="it-IT" b="1" dirty="0"/>
              <a:t>Docenti: Prof. Ing. L. A. </a:t>
            </a:r>
            <a:r>
              <a:rPr lang="it-IT" b="1" dirty="0" err="1"/>
              <a:t>Grieco</a:t>
            </a:r>
            <a:r>
              <a:rPr lang="it-IT" b="1"/>
              <a:t>, Ing. P</a:t>
            </a:r>
            <a:r>
              <a:rPr lang="it-IT" b="1" dirty="0"/>
              <a:t>. Boccadoro.</a:t>
            </a:r>
          </a:p>
          <a:p>
            <a:r>
              <a:rPr lang="it-IT" b="1" dirty="0"/>
              <a:t>Studenti: Brandi Antonio, </a:t>
            </a:r>
            <a:r>
              <a:rPr lang="it-IT" b="1" dirty="0" err="1"/>
              <a:t>Comitangelo</a:t>
            </a:r>
            <a:r>
              <a:rPr lang="it-IT" b="1" dirty="0"/>
              <a:t> Giuseppe, Zitoli Vladimir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92E1BC5-3845-4AFA-8891-D4B269E5C862}"/>
              </a:ext>
            </a:extLst>
          </p:cNvPr>
          <p:cNvSpPr/>
          <p:nvPr/>
        </p:nvSpPr>
        <p:spPr>
          <a:xfrm>
            <a:off x="1219346" y="0"/>
            <a:ext cx="93151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 ACCIDENT DETECTION AND </a:t>
            </a:r>
          </a:p>
          <a:p>
            <a:pPr algn="ctr"/>
            <a:r>
              <a:rPr lang="it-IT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COLLITION AVOIDANCE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3A11BBAC-924B-4DCB-9BE9-F12104DD7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2" b="20577"/>
          <a:stretch/>
        </p:blipFill>
        <p:spPr>
          <a:xfrm>
            <a:off x="2400300" y="1803083"/>
            <a:ext cx="6362700" cy="31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CB0DE61-26C5-4DE4-93E4-86FA2B80792A}"/>
              </a:ext>
            </a:extLst>
          </p:cNvPr>
          <p:cNvSpPr/>
          <p:nvPr/>
        </p:nvSpPr>
        <p:spPr>
          <a:xfrm>
            <a:off x="138392" y="51139"/>
            <a:ext cx="54081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Modalità </a:t>
            </a:r>
            <a:r>
              <a:rPr lang="it-IT" sz="4800" dirty="0" err="1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Multiceiver</a:t>
            </a:r>
            <a:endParaRPr lang="it-IT" sz="4800" dirty="0">
              <a:ln w="0"/>
              <a:solidFill>
                <a:srgbClr val="BD582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92607F-E64B-4D95-8F33-CE490AE7A7EC}"/>
              </a:ext>
            </a:extLst>
          </p:cNvPr>
          <p:cNvSpPr/>
          <p:nvPr/>
        </p:nvSpPr>
        <p:spPr>
          <a:xfrm>
            <a:off x="149837" y="882136"/>
            <a:ext cx="53852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Uso di 125 canali differenti 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la comunicazione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9A2633D0-598B-4CA8-8F6F-1CA6EAF16126}"/>
              </a:ext>
            </a:extLst>
          </p:cNvPr>
          <p:cNvSpPr/>
          <p:nvPr/>
        </p:nvSpPr>
        <p:spPr>
          <a:xfrm>
            <a:off x="5707852" y="1136392"/>
            <a:ext cx="1054287" cy="69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908B93-3647-4657-B443-BAA8A8A3C72A}"/>
              </a:ext>
            </a:extLst>
          </p:cNvPr>
          <p:cNvSpPr/>
          <p:nvPr/>
        </p:nvSpPr>
        <p:spPr>
          <a:xfrm>
            <a:off x="6934899" y="882136"/>
            <a:ext cx="44342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Ogni PRX può ricevere 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dati da 6 PTX diversi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F05D2B-7B1C-453D-BC3A-7DDDF467F1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41270"/>
            <a:ext cx="3594735" cy="23355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627845C-8B45-4DE3-AC1C-091AF288F9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74" y="2268855"/>
            <a:ext cx="4105275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DEB5B26-57C1-4777-8ED1-D06769BE56E7}"/>
              </a:ext>
            </a:extLst>
          </p:cNvPr>
          <p:cNvSpPr/>
          <p:nvPr/>
        </p:nvSpPr>
        <p:spPr>
          <a:xfrm>
            <a:off x="138392" y="51139"/>
            <a:ext cx="57431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Modalità scambio dati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0671B9-8F6A-4253-9D10-085BB04D2C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2" y="882136"/>
            <a:ext cx="3280331" cy="25190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8D3F051-7C09-4B7F-A532-4EBB425F70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57" y="1013898"/>
            <a:ext cx="4629150" cy="22555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035A95-6EF8-4D56-837C-5A18FFDEFA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23" y="3488067"/>
            <a:ext cx="4629150" cy="22555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ED9AEC-10D6-41B0-9B22-D5B18741A8A7}"/>
              </a:ext>
            </a:extLst>
          </p:cNvPr>
          <p:cNvSpPr txBox="1"/>
          <p:nvPr/>
        </p:nvSpPr>
        <p:spPr>
          <a:xfrm>
            <a:off x="138392" y="3514725"/>
            <a:ext cx="319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Singola trasmissione con ricezione ACK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D4F8C1-EA58-44BC-82F6-C00ACDEE681C}"/>
              </a:ext>
            </a:extLst>
          </p:cNvPr>
          <p:cNvSpPr txBox="1"/>
          <p:nvPr/>
        </p:nvSpPr>
        <p:spPr>
          <a:xfrm>
            <a:off x="8132846" y="3244334"/>
            <a:ext cx="411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Perdita del pacchetto e ritrasmissione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5885C4-FD93-4259-B077-057DC68E1664}"/>
              </a:ext>
            </a:extLst>
          </p:cNvPr>
          <p:cNvSpPr txBox="1"/>
          <p:nvPr/>
        </p:nvSpPr>
        <p:spPr>
          <a:xfrm>
            <a:off x="4849994" y="5645807"/>
            <a:ext cx="176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Perdita dell’ACK</a:t>
            </a:r>
          </a:p>
        </p:txBody>
      </p:sp>
    </p:spTree>
    <p:extLst>
      <p:ext uri="{BB962C8B-B14F-4D97-AF65-F5344CB8AC3E}">
        <p14:creationId xmlns:p14="http://schemas.microsoft.com/office/powerpoint/2010/main" val="18094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97F7525-697B-40DC-9F37-609E524128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2" y="1123951"/>
            <a:ext cx="7668233" cy="50482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4F7C1A5-528E-4848-AE8D-053F5A23881B}"/>
              </a:ext>
            </a:extLst>
          </p:cNvPr>
          <p:cNvSpPr/>
          <p:nvPr/>
        </p:nvSpPr>
        <p:spPr>
          <a:xfrm>
            <a:off x="5020485" y="73306"/>
            <a:ext cx="2151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Circuiti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921215B-08E3-4EB6-AACF-ED2E6A5EF082}"/>
              </a:ext>
            </a:extLst>
          </p:cNvPr>
          <p:cNvSpPr/>
          <p:nvPr/>
        </p:nvSpPr>
        <p:spPr>
          <a:xfrm>
            <a:off x="0" y="2505670"/>
            <a:ext cx="3484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Automobile</a:t>
            </a:r>
            <a:endParaRPr lang="it-IT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78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CE870C8-5504-45D6-9177-46B8D80CD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34" y="561975"/>
            <a:ext cx="7999266" cy="531018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0BD1379-E5F8-49B2-AAC7-B68560709DF2}"/>
              </a:ext>
            </a:extLst>
          </p:cNvPr>
          <p:cNvSpPr/>
          <p:nvPr/>
        </p:nvSpPr>
        <p:spPr>
          <a:xfrm>
            <a:off x="18578" y="2505670"/>
            <a:ext cx="2821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Ospedale</a:t>
            </a:r>
            <a:endParaRPr lang="it-IT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710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FC49317-BB0E-4791-BCEA-E2829CC9BF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42" y="804862"/>
            <a:ext cx="7961439" cy="524827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7D4C6FF-0308-4F3B-BC85-BF624C450297}"/>
              </a:ext>
            </a:extLst>
          </p:cNvPr>
          <p:cNvSpPr/>
          <p:nvPr/>
        </p:nvSpPr>
        <p:spPr>
          <a:xfrm>
            <a:off x="0" y="2047875"/>
            <a:ext cx="39411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Antenna</a:t>
            </a:r>
          </a:p>
          <a:p>
            <a:pPr algn="ctr"/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bordo strada</a:t>
            </a:r>
            <a:endParaRPr lang="it-IT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43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26FF959-5CF3-494F-8580-EC74B68AE176}"/>
              </a:ext>
            </a:extLst>
          </p:cNvPr>
          <p:cNvSpPr/>
          <p:nvPr/>
        </p:nvSpPr>
        <p:spPr>
          <a:xfrm>
            <a:off x="4789558" y="73306"/>
            <a:ext cx="2612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Progetto</a:t>
            </a:r>
            <a:endParaRPr lang="it-IT" sz="5400" b="0" cap="none" spc="0" dirty="0">
              <a:ln w="0"/>
              <a:solidFill>
                <a:srgbClr val="BD582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FAC81E3-3D79-4320-BA7E-1116A1388EA6}"/>
              </a:ext>
            </a:extLst>
          </p:cNvPr>
          <p:cNvSpPr/>
          <p:nvPr/>
        </p:nvSpPr>
        <p:spPr>
          <a:xfrm>
            <a:off x="-67833" y="913925"/>
            <a:ext cx="4399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Invio messaggio beacon</a:t>
            </a:r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E05CFEEF-D0E8-4E05-A032-78253E04DEB4}"/>
              </a:ext>
            </a:extLst>
          </p:cNvPr>
          <p:cNvSpPr/>
          <p:nvPr/>
        </p:nvSpPr>
        <p:spPr>
          <a:xfrm>
            <a:off x="-67833" y="1367469"/>
            <a:ext cx="63153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2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Risposta con invio dell’indirizzo MAC</a:t>
            </a:r>
            <a:endParaRPr lang="it-IT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B1B43E12-3865-4DDA-AF3A-9E7D0A4692F7}"/>
              </a:ext>
            </a:extLst>
          </p:cNvPr>
          <p:cNvSpPr/>
          <p:nvPr/>
        </p:nvSpPr>
        <p:spPr>
          <a:xfrm>
            <a:off x="-67833" y="1890770"/>
            <a:ext cx="65645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3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caso di incidente, invio segnalazione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78518046-4B05-412A-A6EF-CADEEBD9B82E}"/>
              </a:ext>
            </a:extLst>
          </p:cNvPr>
          <p:cNvSpPr/>
          <p:nvPr/>
        </p:nvSpPr>
        <p:spPr>
          <a:xfrm>
            <a:off x="0" y="2395456"/>
            <a:ext cx="58866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4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looding del messaggio di allarme</a:t>
            </a:r>
          </a:p>
        </p:txBody>
      </p:sp>
      <p:sp>
        <p:nvSpPr>
          <p:cNvPr id="91" name="Freccia a destra 90">
            <a:extLst>
              <a:ext uri="{FF2B5EF4-FFF2-40B4-BE49-F238E27FC236}">
                <a16:creationId xmlns:a16="http://schemas.microsoft.com/office/drawing/2014/main" id="{D21A3A9F-E810-41D3-B7F1-6731C40108C0}"/>
              </a:ext>
            </a:extLst>
          </p:cNvPr>
          <p:cNvSpPr/>
          <p:nvPr/>
        </p:nvSpPr>
        <p:spPr>
          <a:xfrm>
            <a:off x="6295313" y="1530721"/>
            <a:ext cx="628010" cy="194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FD6558-42C2-4B94-9DEA-158B0A09913D}"/>
              </a:ext>
            </a:extLst>
          </p:cNvPr>
          <p:cNvSpPr/>
          <p:nvPr/>
        </p:nvSpPr>
        <p:spPr>
          <a:xfrm>
            <a:off x="6923323" y="1329517"/>
            <a:ext cx="51076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Memorizzazione nella MAC TABLE</a:t>
            </a:r>
          </a:p>
        </p:txBody>
      </p:sp>
      <p:pic>
        <p:nvPicPr>
          <p:cNvPr id="112" name="Elemento grafico 111" descr="Auto">
            <a:extLst>
              <a:ext uri="{FF2B5EF4-FFF2-40B4-BE49-F238E27FC236}">
                <a16:creationId xmlns:a16="http://schemas.microsoft.com/office/drawing/2014/main" id="{17086BAD-DCF5-44FB-BC45-7127E01E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97729" y="5033331"/>
            <a:ext cx="914400" cy="914400"/>
          </a:xfrm>
          <a:prstGeom prst="rect">
            <a:avLst/>
          </a:prstGeom>
        </p:spPr>
      </p:pic>
      <p:pic>
        <p:nvPicPr>
          <p:cNvPr id="114" name="Elemento grafico 113" descr="Router wireless">
            <a:extLst>
              <a:ext uri="{FF2B5EF4-FFF2-40B4-BE49-F238E27FC236}">
                <a16:creationId xmlns:a16="http://schemas.microsoft.com/office/drawing/2014/main" id="{EC3C0408-AE48-4F6A-BE12-157DD99CF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2658" y="3852944"/>
            <a:ext cx="914400" cy="914400"/>
          </a:xfrm>
          <a:prstGeom prst="rect">
            <a:avLst/>
          </a:prstGeom>
        </p:spPr>
      </p:pic>
      <p:pic>
        <p:nvPicPr>
          <p:cNvPr id="116" name="Elemento grafico 115" descr="Auto">
            <a:extLst>
              <a:ext uri="{FF2B5EF4-FFF2-40B4-BE49-F238E27FC236}">
                <a16:creationId xmlns:a16="http://schemas.microsoft.com/office/drawing/2014/main" id="{894A2252-DA8D-4E55-A659-943AA0FC8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933" y="5033331"/>
            <a:ext cx="914400" cy="914400"/>
          </a:xfrm>
          <a:prstGeom prst="rect">
            <a:avLst/>
          </a:prstGeom>
        </p:spPr>
      </p:pic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F2380A8-B6BB-4D34-986B-CD351F6F6F52}"/>
              </a:ext>
            </a:extLst>
          </p:cNvPr>
          <p:cNvGrpSpPr/>
          <p:nvPr/>
        </p:nvGrpSpPr>
        <p:grpSpPr>
          <a:xfrm>
            <a:off x="8353213" y="2395456"/>
            <a:ext cx="1720283" cy="914401"/>
            <a:chOff x="8353213" y="2395456"/>
            <a:chExt cx="1720283" cy="914401"/>
          </a:xfrm>
        </p:grpSpPr>
        <p:pic>
          <p:nvPicPr>
            <p:cNvPr id="118" name="Elemento grafico 117" descr="Router wireless">
              <a:extLst>
                <a:ext uri="{FF2B5EF4-FFF2-40B4-BE49-F238E27FC236}">
                  <a16:creationId xmlns:a16="http://schemas.microsoft.com/office/drawing/2014/main" id="{919E5037-00FC-44F0-878C-87D5A839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53213" y="2395457"/>
              <a:ext cx="914400" cy="914400"/>
            </a:xfrm>
            <a:prstGeom prst="rect">
              <a:avLst/>
            </a:prstGeom>
          </p:spPr>
        </p:pic>
        <p:pic>
          <p:nvPicPr>
            <p:cNvPr id="122" name="Elemento grafico 121" descr="Medicina">
              <a:extLst>
                <a:ext uri="{FF2B5EF4-FFF2-40B4-BE49-F238E27FC236}">
                  <a16:creationId xmlns:a16="http://schemas.microsoft.com/office/drawing/2014/main" id="{A83811BD-7791-4042-962E-3499C197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9096" y="2395456"/>
              <a:ext cx="914400" cy="914400"/>
            </a:xfrm>
            <a:prstGeom prst="rect">
              <a:avLst/>
            </a:prstGeom>
          </p:spPr>
        </p:pic>
      </p:grpSp>
      <p:pic>
        <p:nvPicPr>
          <p:cNvPr id="126" name="Elemento grafico 125" descr="Router wireless">
            <a:extLst>
              <a:ext uri="{FF2B5EF4-FFF2-40B4-BE49-F238E27FC236}">
                <a16:creationId xmlns:a16="http://schemas.microsoft.com/office/drawing/2014/main" id="{2D79486F-218F-4748-A31D-613B1A5C2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8813" y="3902168"/>
            <a:ext cx="914400" cy="914400"/>
          </a:xfrm>
          <a:prstGeom prst="rect">
            <a:avLst/>
          </a:prstGeom>
        </p:spPr>
      </p:pic>
      <p:cxnSp>
        <p:nvCxnSpPr>
          <p:cNvPr id="128" name="Connettore 2 127">
            <a:extLst>
              <a:ext uri="{FF2B5EF4-FFF2-40B4-BE49-F238E27FC236}">
                <a16:creationId xmlns:a16="http://schemas.microsoft.com/office/drawing/2014/main" id="{D2423616-57CE-4C14-9220-34680B277227}"/>
              </a:ext>
            </a:extLst>
          </p:cNvPr>
          <p:cNvCxnSpPr>
            <a:cxnSpLocks/>
          </p:cNvCxnSpPr>
          <p:nvPr/>
        </p:nvCxnSpPr>
        <p:spPr>
          <a:xfrm flipV="1">
            <a:off x="1362075" y="4630946"/>
            <a:ext cx="1278470" cy="7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>
            <a:extLst>
              <a:ext uri="{FF2B5EF4-FFF2-40B4-BE49-F238E27FC236}">
                <a16:creationId xmlns:a16="http://schemas.microsoft.com/office/drawing/2014/main" id="{0E033A53-29AD-46D3-931E-7315B8AA8B5F}"/>
              </a:ext>
            </a:extLst>
          </p:cNvPr>
          <p:cNvCxnSpPr>
            <a:cxnSpLocks/>
          </p:cNvCxnSpPr>
          <p:nvPr/>
        </p:nvCxnSpPr>
        <p:spPr>
          <a:xfrm flipH="1">
            <a:off x="1112788" y="4397934"/>
            <a:ext cx="1401812" cy="738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3356C235-02E3-46D2-B451-39E652665234}"/>
              </a:ext>
            </a:extLst>
          </p:cNvPr>
          <p:cNvSpPr txBox="1"/>
          <p:nvPr/>
        </p:nvSpPr>
        <p:spPr>
          <a:xfrm>
            <a:off x="1238733" y="4359368"/>
            <a:ext cx="7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</a:t>
            </a: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868FD7FD-7B19-4F53-A6CB-57B1C0873598}"/>
              </a:ext>
            </a:extLst>
          </p:cNvPr>
          <p:cNvSpPr txBox="1"/>
          <p:nvPr/>
        </p:nvSpPr>
        <p:spPr>
          <a:xfrm>
            <a:off x="1990966" y="4967476"/>
            <a:ext cx="7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</a:t>
            </a:r>
          </a:p>
        </p:txBody>
      </p: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D63E71F2-640E-4843-920A-8D7BC5603C4D}"/>
              </a:ext>
            </a:extLst>
          </p:cNvPr>
          <p:cNvCxnSpPr>
            <a:cxnSpLocks/>
          </p:cNvCxnSpPr>
          <p:nvPr/>
        </p:nvCxnSpPr>
        <p:spPr>
          <a:xfrm>
            <a:off x="8432952" y="4505566"/>
            <a:ext cx="2264777" cy="631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DAE7D231-F7F5-4EFA-A825-822BAF810B9D}"/>
              </a:ext>
            </a:extLst>
          </p:cNvPr>
          <p:cNvSpPr txBox="1"/>
          <p:nvPr/>
        </p:nvSpPr>
        <p:spPr>
          <a:xfrm>
            <a:off x="9318842" y="4416182"/>
            <a:ext cx="7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</a:t>
            </a:r>
          </a:p>
        </p:txBody>
      </p:sp>
      <p:cxnSp>
        <p:nvCxnSpPr>
          <p:cNvPr id="142" name="Connettore 2 141">
            <a:extLst>
              <a:ext uri="{FF2B5EF4-FFF2-40B4-BE49-F238E27FC236}">
                <a16:creationId xmlns:a16="http://schemas.microsoft.com/office/drawing/2014/main" id="{04786919-3E41-4360-9E96-232E11CFF33C}"/>
              </a:ext>
            </a:extLst>
          </p:cNvPr>
          <p:cNvCxnSpPr>
            <a:cxnSpLocks/>
          </p:cNvCxnSpPr>
          <p:nvPr/>
        </p:nvCxnSpPr>
        <p:spPr>
          <a:xfrm flipH="1" flipV="1">
            <a:off x="8196793" y="4767343"/>
            <a:ext cx="2318901" cy="72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sellaDiTesto 142">
            <a:extLst>
              <a:ext uri="{FF2B5EF4-FFF2-40B4-BE49-F238E27FC236}">
                <a16:creationId xmlns:a16="http://schemas.microsoft.com/office/drawing/2014/main" id="{04F26C65-AA80-4573-8133-C9C3858A14E7}"/>
              </a:ext>
            </a:extLst>
          </p:cNvPr>
          <p:cNvSpPr txBox="1"/>
          <p:nvPr/>
        </p:nvSpPr>
        <p:spPr>
          <a:xfrm>
            <a:off x="8563754" y="5059976"/>
            <a:ext cx="7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</a:t>
            </a: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7948979F-2784-4860-A9F8-3E9836A65E70}"/>
              </a:ext>
            </a:extLst>
          </p:cNvPr>
          <p:cNvSpPr txBox="1"/>
          <p:nvPr/>
        </p:nvSpPr>
        <p:spPr>
          <a:xfrm>
            <a:off x="2365762" y="3598856"/>
            <a:ext cx="169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IP 192.168.1.1</a:t>
            </a:r>
          </a:p>
        </p:txBody>
      </p:sp>
      <p:sp>
        <p:nvSpPr>
          <p:cNvPr id="146" name="CasellaDiTesto 145">
            <a:extLst>
              <a:ext uri="{FF2B5EF4-FFF2-40B4-BE49-F238E27FC236}">
                <a16:creationId xmlns:a16="http://schemas.microsoft.com/office/drawing/2014/main" id="{69113B9D-EC54-4DAC-AA00-4EA1150B63F0}"/>
              </a:ext>
            </a:extLst>
          </p:cNvPr>
          <p:cNvSpPr txBox="1"/>
          <p:nvPr/>
        </p:nvSpPr>
        <p:spPr>
          <a:xfrm>
            <a:off x="7047331" y="3628092"/>
            <a:ext cx="169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IP 192.168.1.2</a:t>
            </a:r>
          </a:p>
        </p:txBody>
      </p:sp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131F9D31-759B-4027-A60E-A352EA7D1CB6}"/>
              </a:ext>
            </a:extLst>
          </p:cNvPr>
          <p:cNvSpPr txBox="1"/>
          <p:nvPr/>
        </p:nvSpPr>
        <p:spPr>
          <a:xfrm>
            <a:off x="116329" y="5726961"/>
            <a:ext cx="3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IP 192.168.1.11</a:t>
            </a:r>
            <a:br>
              <a:rPr lang="it-IT" dirty="0"/>
            </a:br>
            <a:r>
              <a:rPr lang="it-IT" dirty="0"/>
              <a:t>MAC B3:B4:B5:B6:B7:F1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69D81E24-0CFF-40BC-8B90-4E0BD2105FC3}"/>
              </a:ext>
            </a:extLst>
          </p:cNvPr>
          <p:cNvSpPr txBox="1"/>
          <p:nvPr/>
        </p:nvSpPr>
        <p:spPr>
          <a:xfrm>
            <a:off x="8306574" y="5749717"/>
            <a:ext cx="3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IP 192.168.1.12</a:t>
            </a:r>
            <a:br>
              <a:rPr lang="it-IT" dirty="0"/>
            </a:br>
            <a:r>
              <a:rPr lang="it-IT" dirty="0"/>
              <a:t>MAC B3:B4:B5:B6:B7:F2</a:t>
            </a:r>
          </a:p>
        </p:txBody>
      </p:sp>
      <p:sp>
        <p:nvSpPr>
          <p:cNvPr id="149" name="Esplosione: 8 punte 148">
            <a:extLst>
              <a:ext uri="{FF2B5EF4-FFF2-40B4-BE49-F238E27FC236}">
                <a16:creationId xmlns:a16="http://schemas.microsoft.com/office/drawing/2014/main" id="{D2A485AA-6C98-409E-B446-4D6B1B066BC9}"/>
              </a:ext>
            </a:extLst>
          </p:cNvPr>
          <p:cNvSpPr/>
          <p:nvPr/>
        </p:nvSpPr>
        <p:spPr>
          <a:xfrm>
            <a:off x="3935716" y="5229253"/>
            <a:ext cx="792489" cy="60810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1" name="Connettore 2 150">
            <a:extLst>
              <a:ext uri="{FF2B5EF4-FFF2-40B4-BE49-F238E27FC236}">
                <a16:creationId xmlns:a16="http://schemas.microsoft.com/office/drawing/2014/main" id="{B3D8EFD8-B36F-4CAA-8876-D610B373309F}"/>
              </a:ext>
            </a:extLst>
          </p:cNvPr>
          <p:cNvCxnSpPr>
            <a:cxnSpLocks/>
          </p:cNvCxnSpPr>
          <p:nvPr/>
        </p:nvCxnSpPr>
        <p:spPr>
          <a:xfrm flipH="1" flipV="1">
            <a:off x="3371161" y="4397934"/>
            <a:ext cx="960799" cy="738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513510FD-2C03-4629-9789-FCFD45BD7686}"/>
              </a:ext>
            </a:extLst>
          </p:cNvPr>
          <p:cNvSpPr txBox="1"/>
          <p:nvPr/>
        </p:nvSpPr>
        <p:spPr>
          <a:xfrm>
            <a:off x="3891669" y="4479922"/>
            <a:ext cx="12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INCIDENTE</a:t>
            </a:r>
          </a:p>
        </p:txBody>
      </p:sp>
      <p:pic>
        <p:nvPicPr>
          <p:cNvPr id="155" name="Elemento grafico 154" descr="Camion">
            <a:extLst>
              <a:ext uri="{FF2B5EF4-FFF2-40B4-BE49-F238E27FC236}">
                <a16:creationId xmlns:a16="http://schemas.microsoft.com/office/drawing/2014/main" id="{35735D9A-0B19-4535-99CE-674486D81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3197941" y="4995735"/>
            <a:ext cx="914400" cy="914400"/>
          </a:xfrm>
          <a:prstGeom prst="rect">
            <a:avLst/>
          </a:prstGeom>
        </p:spPr>
      </p:pic>
      <p:pic>
        <p:nvPicPr>
          <p:cNvPr id="157" name="Elemento grafico 156" descr="Auto">
            <a:extLst>
              <a:ext uri="{FF2B5EF4-FFF2-40B4-BE49-F238E27FC236}">
                <a16:creationId xmlns:a16="http://schemas.microsoft.com/office/drawing/2014/main" id="{D5157300-0312-49A1-A6CD-D2EA3A87F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92022" y="5076107"/>
            <a:ext cx="914400" cy="914400"/>
          </a:xfrm>
          <a:prstGeom prst="rect">
            <a:avLst/>
          </a:prstGeom>
        </p:spPr>
      </p:pic>
      <p:cxnSp>
        <p:nvCxnSpPr>
          <p:cNvPr id="159" name="Connettore 2 158">
            <a:extLst>
              <a:ext uri="{FF2B5EF4-FFF2-40B4-BE49-F238E27FC236}">
                <a16:creationId xmlns:a16="http://schemas.microsoft.com/office/drawing/2014/main" id="{31E1D325-8B1E-4699-A808-7C9839FF3743}"/>
              </a:ext>
            </a:extLst>
          </p:cNvPr>
          <p:cNvCxnSpPr/>
          <p:nvPr/>
        </p:nvCxnSpPr>
        <p:spPr>
          <a:xfrm flipH="1">
            <a:off x="1362075" y="4479922"/>
            <a:ext cx="1278470" cy="656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C203F295-1E88-4C1A-A557-7A19A79B3F3D}"/>
              </a:ext>
            </a:extLst>
          </p:cNvPr>
          <p:cNvCxnSpPr>
            <a:cxnSpLocks/>
          </p:cNvCxnSpPr>
          <p:nvPr/>
        </p:nvCxnSpPr>
        <p:spPr>
          <a:xfrm>
            <a:off x="3327401" y="4310144"/>
            <a:ext cx="40750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ttore 2 162">
            <a:extLst>
              <a:ext uri="{FF2B5EF4-FFF2-40B4-BE49-F238E27FC236}">
                <a16:creationId xmlns:a16="http://schemas.microsoft.com/office/drawing/2014/main" id="{23227130-1CBC-42FF-97FE-2E14571D9A63}"/>
              </a:ext>
            </a:extLst>
          </p:cNvPr>
          <p:cNvCxnSpPr>
            <a:cxnSpLocks/>
          </p:cNvCxnSpPr>
          <p:nvPr/>
        </p:nvCxnSpPr>
        <p:spPr>
          <a:xfrm>
            <a:off x="8076092" y="4403145"/>
            <a:ext cx="2124942" cy="826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ttore 2 164">
            <a:extLst>
              <a:ext uri="{FF2B5EF4-FFF2-40B4-BE49-F238E27FC236}">
                <a16:creationId xmlns:a16="http://schemas.microsoft.com/office/drawing/2014/main" id="{0E0ADF11-C1E5-48DA-B1D5-E6F273CCC8C6}"/>
              </a:ext>
            </a:extLst>
          </p:cNvPr>
          <p:cNvCxnSpPr>
            <a:cxnSpLocks/>
          </p:cNvCxnSpPr>
          <p:nvPr/>
        </p:nvCxnSpPr>
        <p:spPr>
          <a:xfrm flipV="1">
            <a:off x="8214653" y="3451514"/>
            <a:ext cx="620780" cy="771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CasellaDiTesto 168">
            <a:extLst>
              <a:ext uri="{FF2B5EF4-FFF2-40B4-BE49-F238E27FC236}">
                <a16:creationId xmlns:a16="http://schemas.microsoft.com/office/drawing/2014/main" id="{3C633147-A2DC-45EC-8A08-C48C6FAAA9D2}"/>
              </a:ext>
            </a:extLst>
          </p:cNvPr>
          <p:cNvSpPr txBox="1"/>
          <p:nvPr/>
        </p:nvSpPr>
        <p:spPr>
          <a:xfrm>
            <a:off x="8563754" y="2098127"/>
            <a:ext cx="169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IP 192.168.1.3</a:t>
            </a:r>
          </a:p>
        </p:txBody>
      </p:sp>
      <p:pic>
        <p:nvPicPr>
          <p:cNvPr id="171" name="Immagine 170">
            <a:extLst>
              <a:ext uri="{FF2B5EF4-FFF2-40B4-BE49-F238E27FC236}">
                <a16:creationId xmlns:a16="http://schemas.microsoft.com/office/drawing/2014/main" id="{F955AAA8-BD87-4A67-AE07-4BAF8B380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9172" y="3890208"/>
            <a:ext cx="2177058" cy="585706"/>
          </a:xfrm>
          <a:prstGeom prst="rect">
            <a:avLst/>
          </a:prstGeom>
        </p:spPr>
      </p:pic>
      <p:sp>
        <p:nvSpPr>
          <p:cNvPr id="172" name="Rettangolo 171">
            <a:extLst>
              <a:ext uri="{FF2B5EF4-FFF2-40B4-BE49-F238E27FC236}">
                <a16:creationId xmlns:a16="http://schemas.microsoft.com/office/drawing/2014/main" id="{1FF156C1-9C15-4E55-A80B-536CCDE40368}"/>
              </a:ext>
            </a:extLst>
          </p:cNvPr>
          <p:cNvSpPr/>
          <p:nvPr/>
        </p:nvSpPr>
        <p:spPr>
          <a:xfrm>
            <a:off x="-159637" y="5710561"/>
            <a:ext cx="12351637" cy="543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3" name="Immagine 172">
            <a:extLst>
              <a:ext uri="{FF2B5EF4-FFF2-40B4-BE49-F238E27FC236}">
                <a16:creationId xmlns:a16="http://schemas.microsoft.com/office/drawing/2014/main" id="{68A6DF03-58BE-4A64-B9CC-3C00644E9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6520" y="2593734"/>
            <a:ext cx="2458523" cy="400083"/>
          </a:xfrm>
          <a:prstGeom prst="rect">
            <a:avLst/>
          </a:prstGeom>
        </p:spPr>
      </p:pic>
      <p:pic>
        <p:nvPicPr>
          <p:cNvPr id="174" name="Immagine 173">
            <a:extLst>
              <a:ext uri="{FF2B5EF4-FFF2-40B4-BE49-F238E27FC236}">
                <a16:creationId xmlns:a16="http://schemas.microsoft.com/office/drawing/2014/main" id="{7A21E1F0-863A-4E8C-81B0-12C4F43E7F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3919" y="5268049"/>
            <a:ext cx="1978784" cy="5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53841 -4.44444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1" grpId="0" animBg="1"/>
      <p:bldP spid="92" grpId="0"/>
      <p:bldP spid="132" grpId="0"/>
      <p:bldP spid="132" grpId="1"/>
      <p:bldP spid="133" grpId="0"/>
      <p:bldP spid="133" grpId="1"/>
      <p:bldP spid="137" grpId="0"/>
      <p:bldP spid="137" grpId="1"/>
      <p:bldP spid="143" grpId="0"/>
      <p:bldP spid="143" grpId="1"/>
      <p:bldP spid="145" grpId="0"/>
      <p:bldP spid="146" grpId="0"/>
      <p:bldP spid="147" grpId="0"/>
      <p:bldP spid="147" grpId="1"/>
      <p:bldP spid="148" grpId="0"/>
      <p:bldP spid="148" grpId="1"/>
      <p:bldP spid="149" grpId="0" animBg="1"/>
      <p:bldP spid="153" grpId="0"/>
      <p:bldP spid="169" grpId="0"/>
      <p:bldP spid="1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25142EA-7CFD-4113-BC7B-4B9791DEAC29}"/>
              </a:ext>
            </a:extLst>
          </p:cNvPr>
          <p:cNvSpPr/>
          <p:nvPr/>
        </p:nvSpPr>
        <p:spPr>
          <a:xfrm>
            <a:off x="3706115" y="130456"/>
            <a:ext cx="4779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Pila protocollare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EB38C50-0CF4-4877-8BFC-954117FEA6CB}"/>
              </a:ext>
            </a:extLst>
          </p:cNvPr>
          <p:cNvSpPr/>
          <p:nvPr/>
        </p:nvSpPr>
        <p:spPr>
          <a:xfrm>
            <a:off x="442913" y="2395282"/>
            <a:ext cx="5810250" cy="81915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F7B96F3-F5E2-46A9-850B-2AED2F136863}"/>
              </a:ext>
            </a:extLst>
          </p:cNvPr>
          <p:cNvSpPr/>
          <p:nvPr/>
        </p:nvSpPr>
        <p:spPr>
          <a:xfrm>
            <a:off x="442913" y="1584496"/>
            <a:ext cx="5810250" cy="8191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18B1A27-B44B-4631-9E55-39AE30A6B764}"/>
              </a:ext>
            </a:extLst>
          </p:cNvPr>
          <p:cNvSpPr/>
          <p:nvPr/>
        </p:nvSpPr>
        <p:spPr>
          <a:xfrm>
            <a:off x="442913" y="3214432"/>
            <a:ext cx="5810250" cy="819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A5A9B2-FA11-46A3-813E-501FDE7A5240}"/>
              </a:ext>
            </a:extLst>
          </p:cNvPr>
          <p:cNvSpPr txBox="1"/>
          <p:nvPr/>
        </p:nvSpPr>
        <p:spPr>
          <a:xfrm>
            <a:off x="1575946" y="3202585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GFSK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8C51E8-7278-45F4-BE52-59945BFC020E}"/>
              </a:ext>
            </a:extLst>
          </p:cNvPr>
          <p:cNvSpPr txBox="1"/>
          <p:nvPr/>
        </p:nvSpPr>
        <p:spPr>
          <a:xfrm>
            <a:off x="147059" y="2449607"/>
            <a:ext cx="639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>
                <a:solidFill>
                  <a:schemeClr val="bg1"/>
                </a:solidFill>
              </a:rPr>
              <a:t>Enhanced</a:t>
            </a:r>
            <a:r>
              <a:rPr lang="it-IT" sz="4800" b="1" dirty="0">
                <a:solidFill>
                  <a:schemeClr val="bg1"/>
                </a:solidFill>
              </a:rPr>
              <a:t> </a:t>
            </a:r>
            <a:r>
              <a:rPr lang="it-IT" sz="4800" b="1" dirty="0" err="1">
                <a:solidFill>
                  <a:schemeClr val="bg1"/>
                </a:solidFill>
              </a:rPr>
              <a:t>ShockBurst</a:t>
            </a:r>
            <a:endParaRPr lang="it-IT" sz="48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207788-EAF7-4BE9-9696-FFBA973B379D}"/>
              </a:ext>
            </a:extLst>
          </p:cNvPr>
          <p:cNvSpPr txBox="1"/>
          <p:nvPr/>
        </p:nvSpPr>
        <p:spPr>
          <a:xfrm>
            <a:off x="1575944" y="1518135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IPv4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4ABDF82-9A46-4FAF-B67F-9036B2B737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12" y="1584496"/>
            <a:ext cx="4573270" cy="3993291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C3F8F69-7719-45CD-BD80-6959040226E8}"/>
              </a:ext>
            </a:extLst>
          </p:cNvPr>
          <p:cNvSpPr/>
          <p:nvPr/>
        </p:nvSpPr>
        <p:spPr>
          <a:xfrm>
            <a:off x="6467475" y="1885950"/>
            <a:ext cx="695325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17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AB3C674-C340-4656-8306-D8BEC6428EC8}"/>
              </a:ext>
            </a:extLst>
          </p:cNvPr>
          <p:cNvSpPr/>
          <p:nvPr/>
        </p:nvSpPr>
        <p:spPr>
          <a:xfrm>
            <a:off x="4043869" y="130456"/>
            <a:ext cx="4104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Sviluppi futuri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AD1D5E-B15D-4A98-A02F-BFA7E8D12245}"/>
              </a:ext>
            </a:extLst>
          </p:cNvPr>
          <p:cNvSpPr/>
          <p:nvPr/>
        </p:nvSpPr>
        <p:spPr>
          <a:xfrm>
            <a:off x="71717" y="638287"/>
            <a:ext cx="18598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C0CD3D5-BBBD-4B9C-ACC0-CC185AFDC815}"/>
              </a:ext>
            </a:extLst>
          </p:cNvPr>
          <p:cNvSpPr/>
          <p:nvPr/>
        </p:nvSpPr>
        <p:spPr>
          <a:xfrm>
            <a:off x="0" y="1986290"/>
            <a:ext cx="4264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Vehicle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-to-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Veihcle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(V2V)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BBCC330-FD3C-432B-A59D-F10DF8ED3D4B}"/>
              </a:ext>
            </a:extLst>
          </p:cNvPr>
          <p:cNvCxnSpPr/>
          <p:nvPr/>
        </p:nvCxnSpPr>
        <p:spPr>
          <a:xfrm flipV="1">
            <a:off x="4352925" y="1581150"/>
            <a:ext cx="733425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9CCA214-F9A7-4577-82D1-58FCA066FD83}"/>
              </a:ext>
            </a:extLst>
          </p:cNvPr>
          <p:cNvCxnSpPr>
            <a:cxnSpLocks/>
          </p:cNvCxnSpPr>
          <p:nvPr/>
        </p:nvCxnSpPr>
        <p:spPr>
          <a:xfrm flipV="1">
            <a:off x="4386262" y="2242500"/>
            <a:ext cx="885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8172C06-9F4E-4E63-9ABC-0E271A2A0C35}"/>
              </a:ext>
            </a:extLst>
          </p:cNvPr>
          <p:cNvCxnSpPr>
            <a:cxnSpLocks/>
          </p:cNvCxnSpPr>
          <p:nvPr/>
        </p:nvCxnSpPr>
        <p:spPr>
          <a:xfrm>
            <a:off x="4352925" y="2360927"/>
            <a:ext cx="733425" cy="58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D2E880-CA73-45CA-8D38-7B9B721A5DAA}"/>
              </a:ext>
            </a:extLst>
          </p:cNvPr>
          <p:cNvSpPr/>
          <p:nvPr/>
        </p:nvSpPr>
        <p:spPr>
          <a:xfrm>
            <a:off x="5086350" y="1184136"/>
            <a:ext cx="39777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propagazione 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warning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89DBCAB-B1B8-4795-9E09-CD04A02DF18D}"/>
              </a:ext>
            </a:extLst>
          </p:cNvPr>
          <p:cNvSpPr/>
          <p:nvPr/>
        </p:nvSpPr>
        <p:spPr>
          <a:xfrm>
            <a:off x="5236699" y="1980890"/>
            <a:ext cx="44179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comunicazione di gruppo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64D80F6-88AD-4468-8913-4D27015657FE}"/>
              </a:ext>
            </a:extLst>
          </p:cNvPr>
          <p:cNvSpPr/>
          <p:nvPr/>
        </p:nvSpPr>
        <p:spPr>
          <a:xfrm>
            <a:off x="5086350" y="2777644"/>
            <a:ext cx="2253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beaconing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3DD00E1-52DE-466E-84EC-89F02BF8C32B}"/>
              </a:ext>
            </a:extLst>
          </p:cNvPr>
          <p:cNvSpPr/>
          <p:nvPr/>
        </p:nvSpPr>
        <p:spPr>
          <a:xfrm>
            <a:off x="-492592" y="4175768"/>
            <a:ext cx="53217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Infrastructure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-to-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Veihcle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(I2V/V2I)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87FA7A8-BF4C-498A-9872-B042274DF088}"/>
              </a:ext>
            </a:extLst>
          </p:cNvPr>
          <p:cNvCxnSpPr>
            <a:cxnSpLocks/>
          </p:cNvCxnSpPr>
          <p:nvPr/>
        </p:nvCxnSpPr>
        <p:spPr>
          <a:xfrm flipV="1">
            <a:off x="4471987" y="4446284"/>
            <a:ext cx="885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B7C270-859F-43DF-BA8D-B24716B30991}"/>
              </a:ext>
            </a:extLst>
          </p:cNvPr>
          <p:cNvSpPr/>
          <p:nvPr/>
        </p:nvSpPr>
        <p:spPr>
          <a:xfrm>
            <a:off x="5524500" y="4184674"/>
            <a:ext cx="39777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propagazione 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warning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7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B99B15B-0695-4F07-B944-9B5CEBEAA764}"/>
              </a:ext>
            </a:extLst>
          </p:cNvPr>
          <p:cNvSpPr/>
          <p:nvPr/>
        </p:nvSpPr>
        <p:spPr>
          <a:xfrm>
            <a:off x="71717" y="638287"/>
            <a:ext cx="18598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VANET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6293D06-E7F5-4922-9C43-DF690E173A1B}"/>
              </a:ext>
            </a:extLst>
          </p:cNvPr>
          <p:cNvSpPr/>
          <p:nvPr/>
        </p:nvSpPr>
        <p:spPr>
          <a:xfrm>
            <a:off x="232222" y="1679436"/>
            <a:ext cx="46944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Standard WAVE o IEEE 802.11p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6924B4-8F6D-4157-BC2A-A58CC6F2A4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90" y="1906915"/>
            <a:ext cx="5665787" cy="278179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DD3E30D-5DD0-4DB7-AA9D-3E22BFE28A1F}"/>
              </a:ext>
            </a:extLst>
          </p:cNvPr>
          <p:cNvSpPr/>
          <p:nvPr/>
        </p:nvSpPr>
        <p:spPr>
          <a:xfrm>
            <a:off x="232223" y="2598572"/>
            <a:ext cx="896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PRO: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75CE987-8293-4A46-B270-2DB368F1D024}"/>
              </a:ext>
            </a:extLst>
          </p:cNvPr>
          <p:cNvSpPr/>
          <p:nvPr/>
        </p:nvSpPr>
        <p:spPr>
          <a:xfrm>
            <a:off x="1071152" y="3474599"/>
            <a:ext cx="45815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Assenza di autenticazione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FE6FCC-9597-4ABB-9C1D-6BD725CC0ADE}"/>
              </a:ext>
            </a:extLst>
          </p:cNvPr>
          <p:cNvSpPr/>
          <p:nvPr/>
        </p:nvSpPr>
        <p:spPr>
          <a:xfrm>
            <a:off x="1128302" y="2644738"/>
            <a:ext cx="44672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Ideale per comunicazione tra veicoli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985E699-877E-4616-A0CE-DF426CE1F24F}"/>
              </a:ext>
            </a:extLst>
          </p:cNvPr>
          <p:cNvSpPr/>
          <p:nvPr/>
        </p:nvSpPr>
        <p:spPr>
          <a:xfrm>
            <a:off x="0" y="4428706"/>
            <a:ext cx="15421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CONTRO: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C053660-80B2-48C0-BB39-9783A041F1B1}"/>
              </a:ext>
            </a:extLst>
          </p:cNvPr>
          <p:cNvSpPr/>
          <p:nvPr/>
        </p:nvSpPr>
        <p:spPr>
          <a:xfrm>
            <a:off x="1583968" y="4428706"/>
            <a:ext cx="47215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datto per piccole distanze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02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1750686-5556-40FF-BD4D-6112A8098DA6}"/>
              </a:ext>
            </a:extLst>
          </p:cNvPr>
          <p:cNvSpPr/>
          <p:nvPr/>
        </p:nvSpPr>
        <p:spPr>
          <a:xfrm>
            <a:off x="71717" y="638287"/>
            <a:ext cx="75928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 </a:t>
            </a:r>
            <a:r>
              <a:rPr lang="it-IT" sz="4800" dirty="0" err="1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WiMax</a:t>
            </a:r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(IEEE 802.16e)</a:t>
            </a:r>
          </a:p>
        </p:txBody>
      </p:sp>
      <p:pic>
        <p:nvPicPr>
          <p:cNvPr id="3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CB255DB4-315A-466B-B3C8-D9B0925A0DD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972" r="1044" b="1174"/>
          <a:stretch/>
        </p:blipFill>
        <p:spPr bwMode="auto">
          <a:xfrm>
            <a:off x="6267450" y="1716881"/>
            <a:ext cx="5372100" cy="3424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D57E86E-67F8-4A7A-B140-FF335D2834CA}"/>
              </a:ext>
            </a:extLst>
          </p:cNvPr>
          <p:cNvSpPr/>
          <p:nvPr/>
        </p:nvSpPr>
        <p:spPr>
          <a:xfrm>
            <a:off x="171450" y="1716881"/>
            <a:ext cx="6096000" cy="20682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Frequenza di trasmissione 3.5 </a:t>
            </a:r>
            <a:r>
              <a:rPr lang="it-IT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Ghz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 Europa)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Raggio di copertura delle celle variabile fino a 56 km con antenne omnidirezionali.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Operante anche in condizioni di scarsa visibilità (NLOS, Non-Line of </a:t>
            </a:r>
            <a:r>
              <a:rPr lang="it-IT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Sight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Modulazione OFDMA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067E216-C482-4BA1-99E5-55348BCD165A}"/>
              </a:ext>
            </a:extLst>
          </p:cNvPr>
          <p:cNvSpPr/>
          <p:nvPr/>
        </p:nvSpPr>
        <p:spPr>
          <a:xfrm>
            <a:off x="171450" y="4032737"/>
            <a:ext cx="896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3D7F077-43EA-489E-BF9C-3ECCEB701139}"/>
              </a:ext>
            </a:extLst>
          </p:cNvPr>
          <p:cNvSpPr/>
          <p:nvPr/>
        </p:nvSpPr>
        <p:spPr>
          <a:xfrm>
            <a:off x="1067529" y="4541944"/>
            <a:ext cx="22471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Sicurezza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CE642C1-C22E-42D9-A1C6-9BF4605B0BA3}"/>
              </a:ext>
            </a:extLst>
          </p:cNvPr>
          <p:cNvSpPr/>
          <p:nvPr/>
        </p:nvSpPr>
        <p:spPr>
          <a:xfrm>
            <a:off x="1124679" y="4049648"/>
            <a:ext cx="46760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Adatto per lunghe distanze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651232E-E720-40A8-9765-CC087E45BFDA}"/>
              </a:ext>
            </a:extLst>
          </p:cNvPr>
          <p:cNvSpPr/>
          <p:nvPr/>
        </p:nvSpPr>
        <p:spPr>
          <a:xfrm>
            <a:off x="0" y="5329672"/>
            <a:ext cx="15421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CONTRO: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8583500-09BE-4ABA-A07A-C5EB424B95F1}"/>
              </a:ext>
            </a:extLst>
          </p:cNvPr>
          <p:cNvSpPr/>
          <p:nvPr/>
        </p:nvSpPr>
        <p:spPr>
          <a:xfrm>
            <a:off x="1583968" y="5329672"/>
            <a:ext cx="429295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Tempo di accesso lunghi</a:t>
            </a:r>
          </a:p>
        </p:txBody>
      </p:sp>
    </p:spTree>
    <p:extLst>
      <p:ext uri="{BB962C8B-B14F-4D97-AF65-F5344CB8AC3E}">
        <p14:creationId xmlns:p14="http://schemas.microsoft.com/office/powerpoint/2010/main" val="394048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ABEF3B-CA27-4225-9D72-645264ED9765}"/>
              </a:ext>
            </a:extLst>
          </p:cNvPr>
          <p:cNvSpPr/>
          <p:nvPr/>
        </p:nvSpPr>
        <p:spPr>
          <a:xfrm>
            <a:off x="3037057" y="186427"/>
            <a:ext cx="5589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Materiale utilizzato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B16685C-A9E9-45F9-93BB-3A33109443E5}"/>
              </a:ext>
            </a:extLst>
          </p:cNvPr>
          <p:cNvSpPr/>
          <p:nvPr/>
        </p:nvSpPr>
        <p:spPr>
          <a:xfrm>
            <a:off x="213443" y="5207069"/>
            <a:ext cx="76338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macchine telecomandate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6310BE-1540-4E69-BBA6-2565CAADF7BF}"/>
              </a:ext>
            </a:extLst>
          </p:cNvPr>
          <p:cNvSpPr/>
          <p:nvPr/>
        </p:nvSpPr>
        <p:spPr>
          <a:xfrm>
            <a:off x="213443" y="1162395"/>
            <a:ext cx="5910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sensori di distanza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814BC1C-8563-443D-B16A-5867ADEEEEA2}"/>
              </a:ext>
            </a:extLst>
          </p:cNvPr>
          <p:cNvSpPr/>
          <p:nvPr/>
        </p:nvSpPr>
        <p:spPr>
          <a:xfrm>
            <a:off x="213443" y="1981161"/>
            <a:ext cx="47848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accelerometri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438A662-9433-40A0-815D-75CAB22CFB56}"/>
              </a:ext>
            </a:extLst>
          </p:cNvPr>
          <p:cNvSpPr/>
          <p:nvPr/>
        </p:nvSpPr>
        <p:spPr>
          <a:xfrm>
            <a:off x="213443" y="2742914"/>
            <a:ext cx="63711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antenne nRF24L01+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05B149C-A5F3-4DF4-A86C-CD2F09419C76}"/>
              </a:ext>
            </a:extLst>
          </p:cNvPr>
          <p:cNvSpPr/>
          <p:nvPr/>
        </p:nvSpPr>
        <p:spPr>
          <a:xfrm>
            <a:off x="213443" y="3538422"/>
            <a:ext cx="451238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Arduino Uno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52F92AF-F5A7-4C7F-AD4C-50B23F637316}"/>
              </a:ext>
            </a:extLst>
          </p:cNvPr>
          <p:cNvSpPr/>
          <p:nvPr/>
        </p:nvSpPr>
        <p:spPr>
          <a:xfrm>
            <a:off x="200586" y="4323433"/>
            <a:ext cx="48105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it-IT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Arduino Nano</a:t>
            </a:r>
            <a:endParaRPr lang="it-IT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29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679F0CB-74D6-4975-99A0-B099B21F3DC9}"/>
              </a:ext>
            </a:extLst>
          </p:cNvPr>
          <p:cNvSpPr/>
          <p:nvPr/>
        </p:nvSpPr>
        <p:spPr>
          <a:xfrm>
            <a:off x="71717" y="638287"/>
            <a:ext cx="52037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MBWA(IEEE 802.20)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A426452-24E6-477E-A219-DC4078C0B21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6"/>
          <a:stretch/>
        </p:blipFill>
        <p:spPr bwMode="auto">
          <a:xfrm>
            <a:off x="6096000" y="1053785"/>
            <a:ext cx="5126355" cy="3282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EE57ED1-16DA-4B03-935A-2085D26F3429}"/>
              </a:ext>
            </a:extLst>
          </p:cNvPr>
          <p:cNvSpPr/>
          <p:nvPr/>
        </p:nvSpPr>
        <p:spPr>
          <a:xfrm>
            <a:off x="71717" y="1469284"/>
            <a:ext cx="6096000" cy="2068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Frequenza massima di lavoro 3.5GHz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Larghezza di banda di 1.25MHz, 5MHz e 10MHz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Adatto per vaste aree geografiche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Coesistenza con altre tecnologie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2C0E288-70B3-4BCB-9667-6ACFDA06242B}"/>
              </a:ext>
            </a:extLst>
          </p:cNvPr>
          <p:cNvSpPr/>
          <p:nvPr/>
        </p:nvSpPr>
        <p:spPr>
          <a:xfrm>
            <a:off x="71717" y="3788038"/>
            <a:ext cx="896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99ACCAA-5708-4D79-9BE5-228F099218CE}"/>
              </a:ext>
            </a:extLst>
          </p:cNvPr>
          <p:cNvSpPr/>
          <p:nvPr/>
        </p:nvSpPr>
        <p:spPr>
          <a:xfrm>
            <a:off x="818691" y="4247565"/>
            <a:ext cx="22471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Sicurezza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3EFCF32-511D-408F-A1E1-0A5A1172F252}"/>
              </a:ext>
            </a:extLst>
          </p:cNvPr>
          <p:cNvSpPr/>
          <p:nvPr/>
        </p:nvSpPr>
        <p:spPr>
          <a:xfrm>
            <a:off x="886554" y="3812880"/>
            <a:ext cx="46760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Adatto per lunghe distanze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4C23364-B9C7-43A2-AB15-CB84508D4DF7}"/>
              </a:ext>
            </a:extLst>
          </p:cNvPr>
          <p:cNvSpPr/>
          <p:nvPr/>
        </p:nvSpPr>
        <p:spPr>
          <a:xfrm>
            <a:off x="0" y="5290010"/>
            <a:ext cx="15421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CONTRO: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90A0BBA-81DD-4040-86E6-F92183A89F47}"/>
              </a:ext>
            </a:extLst>
          </p:cNvPr>
          <p:cNvSpPr/>
          <p:nvPr/>
        </p:nvSpPr>
        <p:spPr>
          <a:xfrm>
            <a:off x="1542153" y="5314852"/>
            <a:ext cx="27975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Costo elevato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E3A859F-0FBD-414E-85D2-BD70FCFD60F5}"/>
              </a:ext>
            </a:extLst>
          </p:cNvPr>
          <p:cNvSpPr/>
          <p:nvPr/>
        </p:nvSpPr>
        <p:spPr>
          <a:xfrm>
            <a:off x="713915" y="4682250"/>
            <a:ext cx="83074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Funzionante con dispositivi mobili fino a 250km/h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A1C8BBE-7AF7-4441-9997-79066CEA1B09}"/>
              </a:ext>
            </a:extLst>
          </p:cNvPr>
          <p:cNvSpPr/>
          <p:nvPr/>
        </p:nvSpPr>
        <p:spPr>
          <a:xfrm>
            <a:off x="875403" y="5706561"/>
            <a:ext cx="52110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Tempi accesso lunghi</a:t>
            </a:r>
          </a:p>
        </p:txBody>
      </p:sp>
    </p:spTree>
    <p:extLst>
      <p:ext uri="{BB962C8B-B14F-4D97-AF65-F5344CB8AC3E}">
        <p14:creationId xmlns:p14="http://schemas.microsoft.com/office/powerpoint/2010/main" val="20502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93DC959-DDF4-4005-AA38-539443E5C559}"/>
              </a:ext>
            </a:extLst>
          </p:cNvPr>
          <p:cNvSpPr/>
          <p:nvPr/>
        </p:nvSpPr>
        <p:spPr>
          <a:xfrm>
            <a:off x="71717" y="638287"/>
            <a:ext cx="12474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IPv6</a:t>
            </a:r>
          </a:p>
        </p:txBody>
      </p:sp>
      <p:pic>
        <p:nvPicPr>
          <p:cNvPr id="2049" name="Immagine 29">
            <a:extLst>
              <a:ext uri="{FF2B5EF4-FFF2-40B4-BE49-F238E27FC236}">
                <a16:creationId xmlns:a16="http://schemas.microsoft.com/office/drawing/2014/main" id="{B925033A-F726-4D31-8258-5D43BA24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9284"/>
            <a:ext cx="5562600" cy="335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C395501-FC6D-4FC6-821D-2560F60F9B93}"/>
              </a:ext>
            </a:extLst>
          </p:cNvPr>
          <p:cNvSpPr/>
          <p:nvPr/>
        </p:nvSpPr>
        <p:spPr>
          <a:xfrm>
            <a:off x="0" y="1955038"/>
            <a:ext cx="6096000" cy="2726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Possibilità di assegnare indirizzi IP statici a ciascuna macchina (esistono 3.4*10</a:t>
            </a:r>
            <a:r>
              <a:rPr lang="it-IT" sz="20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indirizzi)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Possibilità di essere usato anche nelle reti IPv4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Gestione più efficiente dei pacchetti (no </a:t>
            </a:r>
            <a:r>
              <a:rPr lang="it-IT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fragmentation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ICMP con nuove funzionalità, nuove tecniche di </a:t>
            </a:r>
            <a:r>
              <a:rPr lang="it-IT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routing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Gestione della sicurezza dei pacchetti a livello di rete (protocollo </a:t>
            </a:r>
            <a:r>
              <a:rPr lang="it-IT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IPsec</a:t>
            </a: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2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F43A89-FF65-44A9-BE4C-DC7389FF9C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4341-33FB-4D46-A7B4-62039B6162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94C5B-B8DE-4221-8CA4-A30237DB32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automobile, persona, tenendo, esterni&#10;&#10;Descrizione generata con affidabilità molto elevata">
            <a:extLst>
              <a:ext uri="{FF2B5EF4-FFF2-40B4-BE49-F238E27FC236}">
                <a16:creationId xmlns:a16="http://schemas.microsoft.com/office/drawing/2014/main" id="{8AFCFE12-5C07-4405-9B20-3F195C351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r="-1" b="9685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C36938A-912E-45C7-A51B-3660198CF79D}"/>
              </a:ext>
            </a:extLst>
          </p:cNvPr>
          <p:cNvSpPr/>
          <p:nvPr/>
        </p:nvSpPr>
        <p:spPr>
          <a:xfrm>
            <a:off x="3403820" y="73306"/>
            <a:ext cx="5384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Sensori di distanza</a:t>
            </a:r>
          </a:p>
        </p:txBody>
      </p:sp>
      <p:pic>
        <p:nvPicPr>
          <p:cNvPr id="3" name="Immagine 2" descr="Risultato immagine per hc sr04 ultrasonic sensor">
            <a:extLst>
              <a:ext uri="{FF2B5EF4-FFF2-40B4-BE49-F238E27FC236}">
                <a16:creationId xmlns:a16="http://schemas.microsoft.com/office/drawing/2014/main" id="{85BB7C87-4DEE-4DD0-B330-45C3CC808F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3" b="20131"/>
          <a:stretch/>
        </p:blipFill>
        <p:spPr bwMode="auto">
          <a:xfrm>
            <a:off x="7894114" y="1629864"/>
            <a:ext cx="3817620" cy="20694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A0EC1D57-82FE-4A00-B738-FF4C14BE1583}"/>
              </a:ext>
            </a:extLst>
          </p:cNvPr>
          <p:cNvSpPr/>
          <p:nvPr/>
        </p:nvSpPr>
        <p:spPr>
          <a:xfrm>
            <a:off x="185527" y="1181001"/>
            <a:ext cx="69526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Ultrasonic</a:t>
            </a: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Ranging</a:t>
            </a: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</a:t>
            </a: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HC-SR04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5A973C-B4AB-44D3-B022-3DA028F621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90" y="4260211"/>
            <a:ext cx="5853303" cy="18611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BC50D292-E5C7-4421-A14B-40EE62A56004}"/>
              </a:ext>
            </a:extLst>
          </p:cNvPr>
          <p:cNvSpPr/>
          <p:nvPr/>
        </p:nvSpPr>
        <p:spPr>
          <a:xfrm>
            <a:off x="188035" y="2022514"/>
            <a:ext cx="64315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Font typeface="+mj-lt"/>
              <a:buAutoNum type="arabicPeriod"/>
            </a:pP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TRIGGER al livello logico alto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BC7E537-BF13-4D8C-A43F-F378FF2997D1}"/>
              </a:ext>
            </a:extLst>
          </p:cNvPr>
          <p:cNvSpPr/>
          <p:nvPr/>
        </p:nvSpPr>
        <p:spPr>
          <a:xfrm>
            <a:off x="185527" y="2769716"/>
            <a:ext cx="63939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Font typeface="+mj-lt"/>
              <a:buAutoNum type="arabicPeriod" startAt="2"/>
            </a:pP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Invio onda acustica a 40 KHz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195331-14C1-4A96-89C3-D542CDD9958D}"/>
              </a:ext>
            </a:extLst>
          </p:cNvPr>
          <p:cNvSpPr/>
          <p:nvPr/>
        </p:nvSpPr>
        <p:spPr>
          <a:xfrm>
            <a:off x="185527" y="3518595"/>
            <a:ext cx="81518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Font typeface="+mj-lt"/>
              <a:buAutoNum type="arabicPeriod" startAt="3"/>
            </a:pPr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Attesa onda riflessa e calcolo distanza</a:t>
            </a:r>
          </a:p>
        </p:txBody>
      </p:sp>
    </p:spTree>
    <p:extLst>
      <p:ext uri="{BB962C8B-B14F-4D97-AF65-F5344CB8AC3E}">
        <p14:creationId xmlns:p14="http://schemas.microsoft.com/office/powerpoint/2010/main" val="258609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04F0C20-7FA4-4280-B04E-4DCE9F272322}"/>
              </a:ext>
            </a:extLst>
          </p:cNvPr>
          <p:cNvSpPr/>
          <p:nvPr/>
        </p:nvSpPr>
        <p:spPr>
          <a:xfrm>
            <a:off x="3926370" y="73306"/>
            <a:ext cx="4339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Accelerometro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864AD09-1CF4-4071-9D39-4DBAE62D49CE}"/>
              </a:ext>
            </a:extLst>
          </p:cNvPr>
          <p:cNvSpPr/>
          <p:nvPr/>
        </p:nvSpPr>
        <p:spPr>
          <a:xfrm>
            <a:off x="185527" y="1181001"/>
            <a:ext cx="21547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MPU 6050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55BE6E-418F-4EC2-A2BC-9061BF61EDEC}"/>
              </a:ext>
            </a:extLst>
          </p:cNvPr>
          <p:cNvSpPr/>
          <p:nvPr/>
        </p:nvSpPr>
        <p:spPr>
          <a:xfrm>
            <a:off x="202498" y="3182696"/>
            <a:ext cx="79851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Convertitore A/D integrato a 16 bit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0CCB2F1-F1A1-4003-AFF0-66137CE01F06}"/>
              </a:ext>
            </a:extLst>
          </p:cNvPr>
          <p:cNvSpPr/>
          <p:nvPr/>
        </p:nvSpPr>
        <p:spPr>
          <a:xfrm>
            <a:off x="202498" y="4568265"/>
            <a:ext cx="73241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Protocollo di comunicazione I²C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7F5F9ADF-D835-4415-903B-887197BC942D}"/>
                  </a:ext>
                </a:extLst>
              </p:cNvPr>
              <p:cNvSpPr/>
              <p:nvPr/>
            </p:nvSpPr>
            <p:spPr>
              <a:xfrm>
                <a:off x="185527" y="3860379"/>
                <a:ext cx="9789026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571500" indent="-571500" algn="ctr">
                  <a:buFont typeface="Arial" panose="020B0604020202020204" pitchFamily="34" charset="0"/>
                  <a:buChar char="•"/>
                </a:pPr>
                <a:r>
                  <a:rPr lang="it-IT" sz="40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Range di tensione di lavor</a:t>
                </a:r>
                <a:r>
                  <a:rPr lang="it-IT" sz="4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o [2,375 </a:t>
                </a:r>
                <a14:m>
                  <m:oMath xmlns:m="http://schemas.openxmlformats.org/officeDocument/2006/math">
                    <m:r>
                      <a:rPr lang="it-IT" sz="4000" b="0" cap="none" spc="0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it-IT" sz="40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3,46]V</a:t>
                </a: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7F5F9ADF-D835-4415-903B-887197BC9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7" y="3860379"/>
                <a:ext cx="9789026" cy="707886"/>
              </a:xfrm>
              <a:prstGeom prst="rect">
                <a:avLst/>
              </a:prstGeom>
              <a:blipFill>
                <a:blip r:embed="rId2"/>
                <a:stretch>
                  <a:fillRect l="-1743" t="-16379" r="-1930" b="-4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Risultato immagine per mpu6050">
            <a:extLst>
              <a:ext uri="{FF2B5EF4-FFF2-40B4-BE49-F238E27FC236}">
                <a16:creationId xmlns:a16="http://schemas.microsoft.com/office/drawing/2014/main" id="{4393DB06-34F8-4667-A5D8-F5B3778240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54" y="1348033"/>
            <a:ext cx="1872731" cy="22143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83D4C593-B43B-4046-9D36-7562E318DCA5}"/>
              </a:ext>
            </a:extLst>
          </p:cNvPr>
          <p:cNvSpPr/>
          <p:nvPr/>
        </p:nvSpPr>
        <p:spPr>
          <a:xfrm>
            <a:off x="202498" y="1827332"/>
            <a:ext cx="74477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accelerometri MEMS a tre assi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9BBCF7-234E-413B-9E53-6CFC35ED6B89}"/>
              </a:ext>
            </a:extLst>
          </p:cNvPr>
          <p:cNvSpPr/>
          <p:nvPr/>
        </p:nvSpPr>
        <p:spPr>
          <a:xfrm>
            <a:off x="202498" y="2505014"/>
            <a:ext cx="64187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Giroscopio MEMS a tre assi</a:t>
            </a:r>
          </a:p>
        </p:txBody>
      </p:sp>
    </p:spTree>
    <p:extLst>
      <p:ext uri="{BB962C8B-B14F-4D97-AF65-F5344CB8AC3E}">
        <p14:creationId xmlns:p14="http://schemas.microsoft.com/office/powerpoint/2010/main" val="204231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6B052FD-600B-477E-AEB6-61B3126B35E8}"/>
              </a:ext>
            </a:extLst>
          </p:cNvPr>
          <p:cNvSpPr/>
          <p:nvPr/>
        </p:nvSpPr>
        <p:spPr>
          <a:xfrm>
            <a:off x="138392" y="51139"/>
            <a:ext cx="36450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Protocollo I²C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62D0D37-9761-4BBF-BFF3-6D41273D2EDC}"/>
              </a:ext>
            </a:extLst>
          </p:cNvPr>
          <p:cNvSpPr/>
          <p:nvPr/>
        </p:nvSpPr>
        <p:spPr>
          <a:xfrm>
            <a:off x="0" y="808911"/>
            <a:ext cx="56897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Condizione di partenza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E04498C-4B7A-46AB-AA8C-4653E09699B7}"/>
              </a:ext>
            </a:extLst>
          </p:cNvPr>
          <p:cNvSpPr/>
          <p:nvPr/>
        </p:nvSpPr>
        <p:spPr>
          <a:xfrm>
            <a:off x="-57708" y="1414258"/>
            <a:ext cx="106213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2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Invio indirizzo 7 bit + 1 bit per lettura/scrittura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D7882E6-1ADC-4742-B68B-82C550E00C5E}"/>
              </a:ext>
            </a:extLst>
          </p:cNvPr>
          <p:cNvSpPr/>
          <p:nvPr/>
        </p:nvSpPr>
        <p:spPr>
          <a:xfrm>
            <a:off x="0" y="2048919"/>
            <a:ext cx="31976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3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Attesa ACK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8E5B1B-DA26-4F85-85C7-831DB51AD8D6}"/>
              </a:ext>
            </a:extLst>
          </p:cNvPr>
          <p:cNvSpPr/>
          <p:nvPr/>
        </p:nvSpPr>
        <p:spPr>
          <a:xfrm>
            <a:off x="0" y="2725170"/>
            <a:ext cx="37247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4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Scambio dati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6E94AF-ACA2-4D23-9BD7-CAD8B864B1CC}"/>
              </a:ext>
            </a:extLst>
          </p:cNvPr>
          <p:cNvSpPr/>
          <p:nvPr/>
        </p:nvSpPr>
        <p:spPr>
          <a:xfrm>
            <a:off x="0" y="3365738"/>
            <a:ext cx="47681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lt"/>
              <a:buAutoNum type="arabicPeriod" startAt="5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Condizione di stop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91333B-F438-44C7-9BA8-FB996D76B4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62" y="2588278"/>
            <a:ext cx="6465255" cy="2657995"/>
          </a:xfrm>
          <a:prstGeom prst="rect">
            <a:avLst/>
          </a:prstGeom>
        </p:spPr>
      </p:pic>
      <p:sp>
        <p:nvSpPr>
          <p:cNvPr id="9" name="Freccia in giù 8">
            <a:extLst>
              <a:ext uri="{FF2B5EF4-FFF2-40B4-BE49-F238E27FC236}">
                <a16:creationId xmlns:a16="http://schemas.microsoft.com/office/drawing/2014/main" id="{822C443D-F8C8-4DCE-96DB-4DE47BCD7549}"/>
              </a:ext>
            </a:extLst>
          </p:cNvPr>
          <p:cNvSpPr/>
          <p:nvPr/>
        </p:nvSpPr>
        <p:spPr>
          <a:xfrm rot="10800000">
            <a:off x="5087976" y="5109328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7196A44-5A51-46B7-8DF6-E296F01D746F}"/>
              </a:ext>
            </a:extLst>
          </p:cNvPr>
          <p:cNvSpPr/>
          <p:nvPr/>
        </p:nvSpPr>
        <p:spPr>
          <a:xfrm rot="10800000">
            <a:off x="6031141" y="5109329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AB921372-D2CB-4B2E-A338-C4D5F664607C}"/>
              </a:ext>
            </a:extLst>
          </p:cNvPr>
          <p:cNvSpPr/>
          <p:nvPr/>
        </p:nvSpPr>
        <p:spPr>
          <a:xfrm rot="5400000">
            <a:off x="6130123" y="4460796"/>
            <a:ext cx="131973" cy="1012694"/>
          </a:xfrm>
          <a:prstGeom prst="rightBrace">
            <a:avLst>
              <a:gd name="adj1" fmla="val 7200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DAD49A33-9BA0-479B-957B-330BFAB8524A}"/>
              </a:ext>
            </a:extLst>
          </p:cNvPr>
          <p:cNvSpPr/>
          <p:nvPr/>
        </p:nvSpPr>
        <p:spPr>
          <a:xfrm rot="10800000">
            <a:off x="6800119" y="5109328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D469C96E-C98F-4821-AD37-958FA6A312AF}"/>
              </a:ext>
            </a:extLst>
          </p:cNvPr>
          <p:cNvSpPr/>
          <p:nvPr/>
        </p:nvSpPr>
        <p:spPr>
          <a:xfrm rot="10800000">
            <a:off x="7919775" y="5109329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15AD8EE9-1B11-482C-8215-968174EBF003}"/>
              </a:ext>
            </a:extLst>
          </p:cNvPr>
          <p:cNvSpPr/>
          <p:nvPr/>
        </p:nvSpPr>
        <p:spPr>
          <a:xfrm rot="5400000">
            <a:off x="7983354" y="4192526"/>
            <a:ext cx="131973" cy="1549237"/>
          </a:xfrm>
          <a:prstGeom prst="rightBrace">
            <a:avLst>
              <a:gd name="adj1" fmla="val 7200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9B9F9319-8D0F-440A-8BDB-942AB6E33A4A}"/>
              </a:ext>
            </a:extLst>
          </p:cNvPr>
          <p:cNvSpPr/>
          <p:nvPr/>
        </p:nvSpPr>
        <p:spPr>
          <a:xfrm rot="5400000">
            <a:off x="9694949" y="4164483"/>
            <a:ext cx="131974" cy="1605324"/>
          </a:xfrm>
          <a:prstGeom prst="rightBrace">
            <a:avLst>
              <a:gd name="adj1" fmla="val 7200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14CF26B7-AA81-4C82-8D08-8FC8E8A6201F}"/>
              </a:ext>
            </a:extLst>
          </p:cNvPr>
          <p:cNvSpPr/>
          <p:nvPr/>
        </p:nvSpPr>
        <p:spPr>
          <a:xfrm rot="10800000">
            <a:off x="10716170" y="5114571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93840D3-98AE-49CF-9B16-420C51A5466D}"/>
              </a:ext>
            </a:extLst>
          </p:cNvPr>
          <p:cNvSpPr txBox="1"/>
          <p:nvPr/>
        </p:nvSpPr>
        <p:spPr>
          <a:xfrm>
            <a:off x="8214309" y="5405917"/>
            <a:ext cx="3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CDBC73-82A8-4F74-8AF1-7022A263679F}"/>
              </a:ext>
            </a:extLst>
          </p:cNvPr>
          <p:cNvSpPr txBox="1"/>
          <p:nvPr/>
        </p:nvSpPr>
        <p:spPr>
          <a:xfrm>
            <a:off x="8673812" y="5405917"/>
            <a:ext cx="3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4EFAE616-60BF-4F7A-A999-F94490EABB92}"/>
              </a:ext>
            </a:extLst>
          </p:cNvPr>
          <p:cNvSpPr/>
          <p:nvPr/>
        </p:nvSpPr>
        <p:spPr>
          <a:xfrm rot="10800000">
            <a:off x="9596514" y="5109328"/>
            <a:ext cx="329938" cy="50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7612687-F00B-497E-9D6C-39026A6CC159}"/>
              </a:ext>
            </a:extLst>
          </p:cNvPr>
          <p:cNvSpPr txBox="1"/>
          <p:nvPr/>
        </p:nvSpPr>
        <p:spPr>
          <a:xfrm>
            <a:off x="9105377" y="5405917"/>
            <a:ext cx="3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772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F3EEB72-B82B-44F4-AEEA-60BE7CAB642F}"/>
              </a:ext>
            </a:extLst>
          </p:cNvPr>
          <p:cNvSpPr/>
          <p:nvPr/>
        </p:nvSpPr>
        <p:spPr>
          <a:xfrm>
            <a:off x="4809946" y="73306"/>
            <a:ext cx="2572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rgbClr val="BD582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Antenna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C9FDC8-4610-498E-8F48-53E52F0AF63C}"/>
              </a:ext>
            </a:extLst>
          </p:cNvPr>
          <p:cNvSpPr/>
          <p:nvPr/>
        </p:nvSpPr>
        <p:spPr>
          <a:xfrm>
            <a:off x="185527" y="1181001"/>
            <a:ext cx="23038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nRF24L01+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A04180B-7419-4128-9297-AA2812F6BCE4}"/>
              </a:ext>
            </a:extLst>
          </p:cNvPr>
          <p:cNvSpPr/>
          <p:nvPr/>
        </p:nvSpPr>
        <p:spPr>
          <a:xfrm>
            <a:off x="0" y="3138648"/>
            <a:ext cx="79983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Velocità operativa massima 2MBps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A62B8E6-26CF-4327-AD30-192D8CAF4C14}"/>
              </a:ext>
            </a:extLst>
          </p:cNvPr>
          <p:cNvSpPr/>
          <p:nvPr/>
        </p:nvSpPr>
        <p:spPr>
          <a:xfrm>
            <a:off x="0" y="3846534"/>
            <a:ext cx="90192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Payload</a:t>
            </a: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massimo trasportabile 32 </a:t>
            </a:r>
            <a:r>
              <a:rPr lang="it-IT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bytes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AC70D6A7-F586-4D37-9EE5-AF254995A6C6}"/>
                  </a:ext>
                </a:extLst>
              </p:cNvPr>
              <p:cNvSpPr/>
              <p:nvPr/>
            </p:nvSpPr>
            <p:spPr>
              <a:xfrm>
                <a:off x="0" y="2482990"/>
                <a:ext cx="9048750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571500" indent="-571500" algn="ctr">
                  <a:buFont typeface="Arial" panose="020B0604020202020204" pitchFamily="34" charset="0"/>
                  <a:buChar char="•"/>
                </a:pPr>
                <a:r>
                  <a:rPr lang="it-IT" sz="40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Range di tensione di lavor</a:t>
                </a:r>
                <a:r>
                  <a:rPr lang="it-IT" sz="4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o [1,9 </a:t>
                </a:r>
                <a14:m>
                  <m:oMath xmlns:m="http://schemas.openxmlformats.org/officeDocument/2006/math">
                    <m:r>
                      <a:rPr lang="it-IT" sz="4000" b="0" cap="none" spc="0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it-IT" sz="40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3,6]V</a:t>
                </a: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AC70D6A7-F586-4D37-9EE5-AF254995A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2990"/>
                <a:ext cx="9048750" cy="707886"/>
              </a:xfrm>
              <a:prstGeom prst="rect">
                <a:avLst/>
              </a:prstGeom>
              <a:blipFill>
                <a:blip r:embed="rId2"/>
                <a:stretch>
                  <a:fillRect l="-1752" t="-16379" r="-1954" b="-4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CA12DA52-0104-4695-A207-A1354F2B7864}"/>
              </a:ext>
            </a:extLst>
          </p:cNvPr>
          <p:cNvSpPr/>
          <p:nvPr/>
        </p:nvSpPr>
        <p:spPr>
          <a:xfrm>
            <a:off x="0" y="1827332"/>
            <a:ext cx="57047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Banda di lavoro 2,4 GHz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C150FCC-B971-4A59-BF0C-6D52800346DD}"/>
              </a:ext>
            </a:extLst>
          </p:cNvPr>
          <p:cNvSpPr/>
          <p:nvPr/>
        </p:nvSpPr>
        <p:spPr>
          <a:xfrm>
            <a:off x="0" y="4502192"/>
            <a:ext cx="46562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Modulazione GFSK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6021A7-5DCB-4A2F-8E0E-2793EC4A3784}"/>
              </a:ext>
            </a:extLst>
          </p:cNvPr>
          <p:cNvSpPr/>
          <p:nvPr/>
        </p:nvSpPr>
        <p:spPr>
          <a:xfrm>
            <a:off x="5042" y="5210078"/>
            <a:ext cx="73770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Protocollo di comunicazione SPI</a:t>
            </a:r>
          </a:p>
        </p:txBody>
      </p:sp>
      <p:pic>
        <p:nvPicPr>
          <p:cNvPr id="10" name="Immagine 9" descr="Risultato immagine per nrf24l01+">
            <a:extLst>
              <a:ext uri="{FF2B5EF4-FFF2-40B4-BE49-F238E27FC236}">
                <a16:creationId xmlns:a16="http://schemas.microsoft.com/office/drawing/2014/main" id="{5C7E275D-6162-48A9-BC5A-26BC013E554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t="10811" r="8937" b="9234"/>
          <a:stretch/>
        </p:blipFill>
        <p:spPr bwMode="auto">
          <a:xfrm>
            <a:off x="9019265" y="901453"/>
            <a:ext cx="2671445" cy="1935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https://www.robotstore.it/images/products/Modulo_trasmettitore_conNRF24L01+_Antenna-wireless-2-4GHz_arduino.jpg">
            <a:extLst>
              <a:ext uri="{FF2B5EF4-FFF2-40B4-BE49-F238E27FC236}">
                <a16:creationId xmlns:a16="http://schemas.microsoft.com/office/drawing/2014/main" id="{CBE99EEE-BA06-42D8-9FEC-3BFDE910CB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62" y="4190952"/>
            <a:ext cx="2914650" cy="201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20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8FB53DF-32CF-4563-8992-6E7799E0E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7" y="3975318"/>
            <a:ext cx="3833813" cy="19367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9924FEE-9CFE-42EE-A320-ED786F639BFB}"/>
              </a:ext>
            </a:extLst>
          </p:cNvPr>
          <p:cNvSpPr/>
          <p:nvPr/>
        </p:nvSpPr>
        <p:spPr>
          <a:xfrm>
            <a:off x="138392" y="51139"/>
            <a:ext cx="36404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Protocollo SPI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8C9473-B869-46FB-82C5-04C74BA9C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6" b="36696"/>
          <a:stretch/>
        </p:blipFill>
        <p:spPr>
          <a:xfrm>
            <a:off x="7347776" y="896279"/>
            <a:ext cx="3764129" cy="290556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FA690E31-4777-4F05-B9A9-6CC73C292638}"/>
              </a:ext>
            </a:extLst>
          </p:cNvPr>
          <p:cNvSpPr/>
          <p:nvPr/>
        </p:nvSpPr>
        <p:spPr>
          <a:xfrm>
            <a:off x="3" y="1055612"/>
            <a:ext cx="67680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Comunicazione Master-Slave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76840E6-A0F0-4E55-B06A-03F29B94DB13}"/>
              </a:ext>
            </a:extLst>
          </p:cNvPr>
          <p:cNvSpPr/>
          <p:nvPr/>
        </p:nvSpPr>
        <p:spPr>
          <a:xfrm>
            <a:off x="0" y="1763498"/>
            <a:ext cx="63506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Comunicazione Full-duplex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D3C3332-C762-4DCA-922A-176B9166E569}"/>
              </a:ext>
            </a:extLst>
          </p:cNvPr>
          <p:cNvSpPr/>
          <p:nvPr/>
        </p:nvSpPr>
        <p:spPr>
          <a:xfrm>
            <a:off x="997127" y="3616027"/>
            <a:ext cx="2909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Scambio dati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5DE3F7E-82B0-49F0-87C8-2472DDCCC113}"/>
              </a:ext>
            </a:extLst>
          </p:cNvPr>
          <p:cNvSpPr/>
          <p:nvPr/>
        </p:nvSpPr>
        <p:spPr>
          <a:xfrm>
            <a:off x="997127" y="2471384"/>
            <a:ext cx="70028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Scelta dello slave con cui comunicare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5D3A6D0-156C-4106-A47D-55C7F9758AA3}"/>
              </a:ext>
            </a:extLst>
          </p:cNvPr>
          <p:cNvSpPr/>
          <p:nvPr/>
        </p:nvSpPr>
        <p:spPr>
          <a:xfrm>
            <a:off x="997127" y="3031252"/>
            <a:ext cx="48826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Invio del segnale di clock</a:t>
            </a:r>
            <a:endParaRPr lang="it-IT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30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85500AD-18CB-45F9-8C48-D0AA7E7B3EF5}"/>
              </a:ext>
            </a:extLst>
          </p:cNvPr>
          <p:cNvSpPr/>
          <p:nvPr/>
        </p:nvSpPr>
        <p:spPr>
          <a:xfrm>
            <a:off x="138392" y="51139"/>
            <a:ext cx="69813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Modalità di funzionamento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3A34058-8D06-435F-8F05-0770146B0B05}"/>
              </a:ext>
            </a:extLst>
          </p:cNvPr>
          <p:cNvSpPr/>
          <p:nvPr/>
        </p:nvSpPr>
        <p:spPr>
          <a:xfrm>
            <a:off x="-9000" y="3907087"/>
            <a:ext cx="39148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TRASMISSIONE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8AFD213-B3B2-49A8-846F-262DE287C00F}"/>
              </a:ext>
            </a:extLst>
          </p:cNvPr>
          <p:cNvSpPr/>
          <p:nvPr/>
        </p:nvSpPr>
        <p:spPr>
          <a:xfrm>
            <a:off x="-28961" y="2710216"/>
            <a:ext cx="30194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RICEZIONE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FBDA4B1-D563-4A3D-A2E0-E0FCF7185B9E}"/>
              </a:ext>
            </a:extLst>
          </p:cNvPr>
          <p:cNvSpPr/>
          <p:nvPr/>
        </p:nvSpPr>
        <p:spPr>
          <a:xfrm>
            <a:off x="70847" y="928570"/>
            <a:ext cx="28198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STAND-BY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F36099C-4DC1-4389-99EE-FF003CAFB5B8}"/>
              </a:ext>
            </a:extLst>
          </p:cNvPr>
          <p:cNvSpPr/>
          <p:nvPr/>
        </p:nvSpPr>
        <p:spPr>
          <a:xfrm>
            <a:off x="654227" y="1636456"/>
            <a:ext cx="65032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Livello di tensione sul pin CE basso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EC99F5E-176E-45E9-860F-13FC3883E7AC}"/>
              </a:ext>
            </a:extLst>
          </p:cNvPr>
          <p:cNvSpPr/>
          <p:nvPr/>
        </p:nvSpPr>
        <p:spPr>
          <a:xfrm>
            <a:off x="561252" y="2125441"/>
            <a:ext cx="95827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Livello di tensione sul pin CE alto ma buffer TX vuoto</a:t>
            </a:r>
            <a:endParaRPr lang="it-IT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A8C97B-C24C-4ED8-94FE-E9945E59A3D2}"/>
              </a:ext>
            </a:extLst>
          </p:cNvPr>
          <p:cNvSpPr/>
          <p:nvPr/>
        </p:nvSpPr>
        <p:spPr>
          <a:xfrm>
            <a:off x="654227" y="3262542"/>
            <a:ext cx="61946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Livello di tensione sul pin CE alto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0E2800-33D6-4775-9394-577218722A85}"/>
              </a:ext>
            </a:extLst>
          </p:cNvPr>
          <p:cNvSpPr/>
          <p:nvPr/>
        </p:nvSpPr>
        <p:spPr>
          <a:xfrm>
            <a:off x="654226" y="4519183"/>
            <a:ext cx="87706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Livello di tensione sul pin CE alto per più di 10</a:t>
            </a:r>
            <a:r>
              <a:rPr lang="el-G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μ</a:t>
            </a: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29BB75-2A4C-4B03-A6C0-C4E3579D0440}"/>
              </a:ext>
            </a:extLst>
          </p:cNvPr>
          <p:cNvSpPr/>
          <p:nvPr/>
        </p:nvSpPr>
        <p:spPr>
          <a:xfrm>
            <a:off x="654226" y="5105081"/>
            <a:ext cx="40937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Buffer TX non vuoto</a:t>
            </a:r>
          </a:p>
        </p:txBody>
      </p:sp>
    </p:spTree>
    <p:extLst>
      <p:ext uri="{BB962C8B-B14F-4D97-AF65-F5344CB8AC3E}">
        <p14:creationId xmlns:p14="http://schemas.microsoft.com/office/powerpoint/2010/main" val="415687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84FB84F-6194-44E9-AA2C-60B926F43392}"/>
              </a:ext>
            </a:extLst>
          </p:cNvPr>
          <p:cNvSpPr/>
          <p:nvPr/>
        </p:nvSpPr>
        <p:spPr>
          <a:xfrm>
            <a:off x="138392" y="51139"/>
            <a:ext cx="28625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800" dirty="0">
                <a:ln w="0"/>
                <a:solidFill>
                  <a:srgbClr val="BD58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Frame dati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ED9A12D-013E-46A8-ACE2-C5170F887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41635"/>
              </p:ext>
            </p:extLst>
          </p:nvPr>
        </p:nvGraphicFramePr>
        <p:xfrm>
          <a:off x="2032000" y="95779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597352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30458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33314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720016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2191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PREAMBLE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ADDRESS RX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        PCF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       CRC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40680"/>
                  </a:ext>
                </a:extLst>
              </a:tr>
            </a:tbl>
          </a:graphicData>
        </a:graphic>
      </p:graphicFrame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CEE77BD0-6F1E-4DF6-B775-56005AC1C02F}"/>
              </a:ext>
            </a:extLst>
          </p:cNvPr>
          <p:cNvSpPr/>
          <p:nvPr/>
        </p:nvSpPr>
        <p:spPr>
          <a:xfrm rot="16200000">
            <a:off x="5898674" y="777699"/>
            <a:ext cx="370839" cy="1624012"/>
          </a:xfrm>
          <a:prstGeom prst="leftBrace">
            <a:avLst>
              <a:gd name="adj1" fmla="val 52401"/>
              <a:gd name="adj2" fmla="val 4935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491F98A-2966-4EC0-BB50-EC5028E03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88348"/>
              </p:ext>
            </p:extLst>
          </p:nvPr>
        </p:nvGraphicFramePr>
        <p:xfrm>
          <a:off x="3095625" y="1858364"/>
          <a:ext cx="60007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4184857023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124584322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25025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PAYLOAD LENGHT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            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    NO_ACK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125251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E6F3C9AA-6988-40E4-BBF1-6F6A67B7DAF3}"/>
              </a:ext>
            </a:extLst>
          </p:cNvPr>
          <p:cNvSpPr/>
          <p:nvPr/>
        </p:nvSpPr>
        <p:spPr>
          <a:xfrm>
            <a:off x="-895350" y="3363297"/>
            <a:ext cx="6236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Packet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Control Field(9 bit)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7D3C143-9676-4E2E-AB61-D03330947420}"/>
              </a:ext>
            </a:extLst>
          </p:cNvPr>
          <p:cNvSpPr/>
          <p:nvPr/>
        </p:nvSpPr>
        <p:spPr>
          <a:xfrm>
            <a:off x="-828675" y="5145244"/>
            <a:ext cx="52693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Payload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(0-32 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bytes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4175ACA-CEA2-4CE4-B3AD-55EBCD055FD3}"/>
              </a:ext>
            </a:extLst>
          </p:cNvPr>
          <p:cNvSpPr/>
          <p:nvPr/>
        </p:nvSpPr>
        <p:spPr>
          <a:xfrm>
            <a:off x="-212976" y="2909212"/>
            <a:ext cx="70556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(3-5 byte): indirizzo del ricevitore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DA0772A-9F1C-4A99-881B-C72B6714BAB3}"/>
              </a:ext>
            </a:extLst>
          </p:cNvPr>
          <p:cNvSpPr/>
          <p:nvPr/>
        </p:nvSpPr>
        <p:spPr>
          <a:xfrm>
            <a:off x="-212976" y="2413162"/>
            <a:ext cx="74816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Preamble</a:t>
            </a:r>
            <a:r>
              <a:rPr lang="it-IT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(1 byte) : sincronizzare il ricevitore </a:t>
            </a:r>
            <a:endParaRPr lang="it-IT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FFDA392-73A3-48AC-ABA6-E30195426901}"/>
              </a:ext>
            </a:extLst>
          </p:cNvPr>
          <p:cNvSpPr/>
          <p:nvPr/>
        </p:nvSpPr>
        <p:spPr>
          <a:xfrm>
            <a:off x="-34377" y="5649572"/>
            <a:ext cx="761047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CRC(1-2 </a:t>
            </a:r>
            <a:r>
              <a:rPr lang="it-IT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bytes</a:t>
            </a:r>
            <a:r>
              <a:rPr lang="it-IT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): meccanismo rilevamento errori  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5D15C7D-CD37-4530-86F5-2C9AFA528C5A}"/>
              </a:ext>
            </a:extLst>
          </p:cNvPr>
          <p:cNvSpPr/>
          <p:nvPr/>
        </p:nvSpPr>
        <p:spPr>
          <a:xfrm>
            <a:off x="1569681" y="4592963"/>
            <a:ext cx="2790316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2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NO_ACK (1 bit)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BC061-4FDC-4795-BEBB-86576FD8D2A1}"/>
              </a:ext>
            </a:extLst>
          </p:cNvPr>
          <p:cNvSpPr/>
          <p:nvPr/>
        </p:nvSpPr>
        <p:spPr>
          <a:xfrm>
            <a:off x="1569681" y="3757281"/>
            <a:ext cx="369966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Payload</a:t>
            </a:r>
            <a:r>
              <a:rPr lang="it-IT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Lenght</a:t>
            </a:r>
            <a:r>
              <a:rPr lang="it-IT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(6 bit)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9F84383-0987-4D59-9A37-69E29E6CFDB2}"/>
              </a:ext>
            </a:extLst>
          </p:cNvPr>
          <p:cNvSpPr/>
          <p:nvPr/>
        </p:nvSpPr>
        <p:spPr>
          <a:xfrm>
            <a:off x="1524797" y="4189857"/>
            <a:ext cx="449212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Courier New" panose="02070309020205020404" pitchFamily="49" charset="0"/>
              <a:buChar char="o"/>
            </a:pPr>
            <a:r>
              <a:rPr lang="it-IT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Packet</a:t>
            </a:r>
            <a:r>
              <a:rPr lang="it-IT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Identification</a:t>
            </a:r>
            <a:r>
              <a:rPr lang="it-IT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(2 bit)</a:t>
            </a:r>
            <a:endParaRPr lang="it-IT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2406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525</TotalTime>
  <Words>624</Words>
  <Application>Microsoft Office PowerPoint</Application>
  <PresentationFormat>Widescreen</PresentationFormat>
  <Paragraphs>149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Retrospettivo</vt:lpstr>
      <vt:lpstr>Corso di laurea in Ingegneria dell’Automazione Esame di Internet of Things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ZITOLI VLADIMIR</dc:creator>
  <cp:lastModifiedBy>ZITOLI VLADIMIR</cp:lastModifiedBy>
  <cp:revision>76</cp:revision>
  <dcterms:created xsi:type="dcterms:W3CDTF">2018-01-08T13:57:30Z</dcterms:created>
  <dcterms:modified xsi:type="dcterms:W3CDTF">2018-01-21T17:49:43Z</dcterms:modified>
</cp:coreProperties>
</file>